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147377290" r:id="rId5"/>
    <p:sldId id="2147377291" r:id="rId6"/>
    <p:sldId id="2147377292" r:id="rId7"/>
    <p:sldId id="2147377293" r:id="rId8"/>
    <p:sldId id="214737729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FCA96-FB7F-4EA2-A17C-1582DA9F7F56}" v="29" dt="2024-11-12T08:24:06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19C8-E67B-4423-8F5C-02A4714FAC5D}" type="datetimeFigureOut">
              <a:rPr lang="en-FI" smtClean="0"/>
              <a:t>11/26/2024</a:t>
            </a:fld>
            <a:endParaRPr lang="en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300F3-8325-405D-87C5-3A777BCB16A7}" type="slidenum">
              <a:rPr lang="en-FI" smtClean="0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59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5FC05FB7-76C9-B64A-B908-652464185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46229" y="3282046"/>
            <a:ext cx="1545771" cy="357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1D9824DB-52A1-9747-87ED-5A0B0EEAA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679CF17-19FB-8E40-8992-33323D00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262" y="456023"/>
            <a:ext cx="2047457" cy="69405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CE6DB4-41F8-AA46-A0C5-1A17E5CD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1" y="1883873"/>
            <a:ext cx="6594181" cy="1904359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41117A-D3A0-B544-8718-4B085C6D3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0" y="3868917"/>
            <a:ext cx="5845629" cy="84460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7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56F9CD6-F4F2-8144-911A-020505F9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64C403-F012-F844-B6A1-F0917CF2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063" y="3165589"/>
            <a:ext cx="3081337" cy="25276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Nostoteksti: Muokkaa tekstin perustyylejä napsauttamalla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8A60825-32E1-D341-9923-CBA22C99C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6059" y="3165589"/>
            <a:ext cx="3081337" cy="25276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Nostoteksti: 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B716AD1-326D-034A-BD9E-C832FA1191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1666" y="3165589"/>
            <a:ext cx="3081337" cy="25276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Nostoteksti: Muokkaa tekstin perustyylejä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525918D-97BE-BE41-9BFA-77E4578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799F62-AC6F-5F4C-B455-4F0B143F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18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040BA83-5C15-E948-B9F1-F2104686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180639"/>
              </a:gs>
              <a:gs pos="100000">
                <a:srgbClr val="1541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A4EEA1-E4F9-1C47-9DB6-88FDDA37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BFFEB223-3A41-2E47-BCDA-1AF3A22FE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063" y="3165589"/>
            <a:ext cx="3081337" cy="25276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Nostoteksti: Muokkaa tekstin perustyylejä napsauttamalla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473CAFB8-0D64-9342-A6E9-5C6CEC15F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6059" y="3165589"/>
            <a:ext cx="3081337" cy="25276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Nostoteksti: 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9E6E6C52-1797-2F4F-AEE4-C865ECD70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1666" y="3165589"/>
            <a:ext cx="3081337" cy="25276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Nostoteksti: Muokkaa tekstin perustyylejä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525918D-97BE-BE41-9BFA-77E4578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799F62-AC6F-5F4C-B455-4F0B143F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28EA76-6811-0D4C-8E00-DFA73B519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3F0C7EF-D661-8448-8AD8-038D953DE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43" y="6353115"/>
            <a:ext cx="1077120" cy="36512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619F844-6A82-994E-AE0B-9BA583464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7593" y="4550229"/>
            <a:ext cx="834406" cy="2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525918D-97BE-BE41-9BFA-77E4578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799F62-AC6F-5F4C-B455-4F0B143F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5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040BA83-5C15-E948-B9F1-F2104686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180639"/>
              </a:gs>
              <a:gs pos="100000">
                <a:srgbClr val="1541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525918D-97BE-BE41-9BFA-77E4578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799F62-AC6F-5F4C-B455-4F0B143F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28EA76-6811-0D4C-8E00-DFA73B519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3F0C7EF-D661-8448-8AD8-038D953DE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43" y="6353115"/>
            <a:ext cx="1077120" cy="36512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619F844-6A82-994E-AE0B-9BA583464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7593" y="4550229"/>
            <a:ext cx="834406" cy="2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B97A7C68-6B63-FE43-94DC-2A7CDAC29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D94FD49D-A31D-364E-A2FA-084D585A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Kokosivun kuva</a:t>
            </a:r>
          </a:p>
        </p:txBody>
      </p:sp>
    </p:spTree>
    <p:extLst>
      <p:ext uri="{BB962C8B-B14F-4D97-AF65-F5344CB8AC3E}">
        <p14:creationId xmlns:p14="http://schemas.microsoft.com/office/powerpoint/2010/main" val="389402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1633D61-4F06-E048-A21F-9858B146B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3287" y="4321630"/>
            <a:ext cx="12028714" cy="2536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ekstiruutu 12" hidden="1">
            <a:extLst>
              <a:ext uri="{FF2B5EF4-FFF2-40B4-BE49-F238E27FC236}">
                <a16:creationId xmlns:a16="http://schemas.microsoft.com/office/drawing/2014/main" id="{5FC4CB69-7391-D14F-89D2-A8156B9D0A18}"/>
              </a:ext>
            </a:extLst>
          </p:cNvPr>
          <p:cNvSpPr txBox="1"/>
          <p:nvPr userDrawn="1"/>
        </p:nvSpPr>
        <p:spPr>
          <a:xfrm>
            <a:off x="1179443" y="543339"/>
            <a:ext cx="31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Yhteystiedot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D8685E-C330-AD45-95E0-ED9DCB09A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3517" y="3364902"/>
            <a:ext cx="4071029" cy="23668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215A291-5C94-354A-94C9-663EA563F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6484" y="1912796"/>
            <a:ext cx="2808525" cy="9520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44F11A5-6AB0-3F4E-AD5B-C58F05783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8024" y="5731791"/>
            <a:ext cx="4300072" cy="11262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18491B-0058-E04D-A090-681E1CB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8432" r="62500"/>
          <a:stretch/>
        </p:blipFill>
        <p:spPr>
          <a:xfrm rot="5400000" flipH="1">
            <a:off x="-517751" y="2803751"/>
            <a:ext cx="4572000" cy="3536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25AA402-8EB1-9047-AF87-488B0307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661"/>
          <a:stretch/>
        </p:blipFill>
        <p:spPr>
          <a:xfrm rot="10800000" flipH="1">
            <a:off x="4713514" y="0"/>
            <a:ext cx="7478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BB9E8F29-6BD8-914C-8D28-369CD64D6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180639"/>
              </a:gs>
              <a:gs pos="100000">
                <a:srgbClr val="1541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9A3E2C8-C072-FA44-8BE7-F43B9E5BA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A791FCE-C8EB-6748-89DE-237947893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262" y="456022"/>
            <a:ext cx="2053840" cy="69621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CE6DB4-41F8-AA46-A0C5-1A17E5CD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1" y="1883873"/>
            <a:ext cx="6594181" cy="190435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41117A-D3A0-B544-8718-4B085C6D3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0" y="3868917"/>
            <a:ext cx="5845629" cy="8446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9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1317A0-53D3-5B4B-B788-06BFAB2B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058E71-F3BA-494E-AAD8-49E1E905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8CD846-CE12-D448-8FFF-738CBB19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A51DD0-99F8-DD46-92AC-A56EFAA6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100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a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A1F0295-EC64-BC4D-A657-3839A1F13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46229" y="3282046"/>
            <a:ext cx="1545771" cy="357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235BB310-0915-DF4C-BE08-E1FCE520B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100" y="0"/>
            <a:ext cx="45339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3041CAC-7B8C-C149-87F6-A68C1FE2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7626"/>
            <a:ext cx="6047921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2ACA5F-26D6-684F-A6A4-B9EEE9546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351"/>
            <a:ext cx="6047921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602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 ta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34447FE-5C72-5042-81A8-608AB747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180639"/>
              </a:gs>
              <a:gs pos="100000">
                <a:srgbClr val="1541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1DE0ACC-C080-6E4D-B15B-5EC1D9CE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100" y="0"/>
            <a:ext cx="45339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EF127FB-66CB-4A45-B39D-862B66F37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143" y="6353115"/>
            <a:ext cx="1077120" cy="3651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3041CAC-7B8C-C149-87F6-A68C1FE2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7626"/>
            <a:ext cx="6047921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2ACA5F-26D6-684F-A6A4-B9EEE9546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351"/>
            <a:ext cx="6047921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4439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060C54-877F-9046-B7F1-B90BA17D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68729A-46A5-C147-BD4B-373941039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0343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054847-B65B-4E4A-A3E5-C84F63D6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340" y="1825625"/>
            <a:ext cx="4920343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7F48F5-96E3-654E-9B54-63F71647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B6FC9F-1841-0B42-8BAC-CB07C0E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093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060C54-877F-9046-B7F1-B90BA17D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68729A-46A5-C147-BD4B-373941039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0343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C761FB6-FE11-3846-B564-425A5E5DC0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3340" y="1825625"/>
            <a:ext cx="4919663" cy="4351338"/>
          </a:xfrm>
        </p:spPr>
        <p:txBody>
          <a:bodyPr vert="horz" anchor="ctr" anchorCtr="0"/>
          <a:lstStyle/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7F48F5-96E3-654E-9B54-63F71647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B6FC9F-1841-0B42-8BAC-CB07C0E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319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ja graafi, kuva,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01F47-7C21-6640-A920-8B31B265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1CF07B0C-251F-914A-BCE5-3BAE2502FE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kaavio, taulukko, kuva…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1E9E6A-A9F9-6047-AFB4-E4964CC5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C61E52-0CFD-F445-A673-C1EB027D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5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 ja kaksi graafia, kuvaa,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01F47-7C21-6640-A920-8B31B265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1CF07B0C-251F-914A-BCE5-3BAE2502FE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825625"/>
            <a:ext cx="4887686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kaavio, taulukko, kuva…</a:t>
            </a:r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84F415ED-35E0-CE42-9057-27BE208662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63340" y="1825625"/>
            <a:ext cx="4887686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kaavio, taulukko, kuva…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1E9E6A-A9F9-6047-AFB4-E4964CC5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C61E52-0CFD-F445-A673-C1EB027D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8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AEDC549-ECF4-424E-ABC6-9168696F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F9438C-0025-5147-846B-B7DDAF242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84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0C21D-C890-7645-96F5-97E735137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0186" y="6356350"/>
            <a:ext cx="1915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www.yrityksendigitalous.fi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76774A-700E-F048-BA82-08AF99C7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963" y="6356350"/>
            <a:ext cx="108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C28EA76-6811-0D4C-8E00-DFA73B519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E41091-0985-5347-9212-B9791BA62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9143" y="6353115"/>
            <a:ext cx="1077117" cy="3651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0D2AD17-AED3-1045-8B66-69A9124D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357593" y="4550229"/>
            <a:ext cx="834406" cy="2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AC12C0-5649-927F-F509-9CCBDF6DB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1" y="1883873"/>
            <a:ext cx="6594181" cy="961877"/>
          </a:xfrm>
        </p:spPr>
        <p:txBody>
          <a:bodyPr>
            <a:normAutofit fontScale="90000"/>
          </a:bodyPr>
          <a:lstStyle/>
          <a:p>
            <a:r>
              <a:rPr lang="en-GB" dirty="0"/>
              <a:t>Kokeilukanva – työpohjat kokeilemisen tueksi</a:t>
            </a:r>
            <a:endParaRPr lang="en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30E5CF-7EC2-2384-2A10-1C76A2D34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0" y="3429001"/>
            <a:ext cx="5845629" cy="1284518"/>
          </a:xfrm>
        </p:spPr>
        <p:txBody>
          <a:bodyPr>
            <a:normAutofit/>
          </a:bodyPr>
          <a:lstStyle/>
          <a:p>
            <a:r>
              <a:rPr lang="en-GB" dirty="0"/>
              <a:t>Yrityksen digitalous –</a:t>
            </a:r>
            <a:r>
              <a:rPr lang="fi-FI" dirty="0"/>
              <a:t>hankkeen</a:t>
            </a:r>
            <a:r>
              <a:rPr lang="en-GB" dirty="0"/>
              <a:t> kokeilujen suunnittelua, toteutusta ja dokumentointia tukeneet </a:t>
            </a:r>
            <a:r>
              <a:rPr lang="en-GB" dirty="0" err="1"/>
              <a:t>työpohjat</a:t>
            </a:r>
            <a:r>
              <a:rPr lang="en-GB" dirty="0"/>
              <a:t>.</a:t>
            </a:r>
          </a:p>
          <a:p>
            <a:r>
              <a:rPr lang="en-GB" dirty="0" err="1"/>
              <a:t>Työpohjat</a:t>
            </a:r>
            <a:r>
              <a:rPr lang="en-GB" dirty="0"/>
              <a:t> ovat </a:t>
            </a:r>
            <a:r>
              <a:rPr lang="en-GB" dirty="0" err="1"/>
              <a:t>vapaasti</a:t>
            </a:r>
            <a:r>
              <a:rPr lang="en-GB" dirty="0"/>
              <a:t> </a:t>
            </a:r>
            <a:r>
              <a:rPr lang="en-GB" dirty="0" err="1"/>
              <a:t>hyödynnettävissä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mainitset</a:t>
            </a:r>
            <a:r>
              <a:rPr lang="en-GB" dirty="0"/>
              <a:t> </a:t>
            </a:r>
            <a:r>
              <a:rPr lang="en-GB" dirty="0" err="1"/>
              <a:t>lähteen</a:t>
            </a:r>
            <a:r>
              <a:rPr lang="en-GB" dirty="0"/>
              <a:t> “</a:t>
            </a:r>
            <a:r>
              <a:rPr lang="en-GB" dirty="0" err="1"/>
              <a:t>Yrityksen</a:t>
            </a:r>
            <a:r>
              <a:rPr lang="en-GB" dirty="0"/>
              <a:t> </a:t>
            </a:r>
            <a:r>
              <a:rPr lang="en-GB" dirty="0" err="1"/>
              <a:t>digitalous</a:t>
            </a:r>
            <a:r>
              <a:rPr lang="en-GB" dirty="0"/>
              <a:t> –</a:t>
            </a:r>
            <a:r>
              <a:rPr lang="en-GB" dirty="0" err="1"/>
              <a:t>hanke</a:t>
            </a:r>
            <a:r>
              <a:rPr lang="en-GB" dirty="0"/>
              <a:t> 2024”.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335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A73084-EEEA-4261-301E-F9E0B35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255"/>
          </a:xfrm>
        </p:spPr>
        <p:txBody>
          <a:bodyPr/>
          <a:lstStyle/>
          <a:p>
            <a:r>
              <a:rPr lang="fi-FI" dirty="0"/>
              <a:t>Kokeilun xx </a:t>
            </a:r>
            <a:r>
              <a:rPr lang="fi-FI" dirty="0" err="1"/>
              <a:t>kanva</a:t>
            </a:r>
            <a:r>
              <a:rPr lang="fi-FI" dirty="0"/>
              <a:t> 1/2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5BE0AE-B220-209F-65C0-97697F5D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www.yrityksendigitalous.fi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50EAB6E-07ED-266D-FCE6-727AAA80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2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9D90635-235F-D958-5189-7FA825EC9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886455"/>
              </p:ext>
            </p:extLst>
          </p:nvPr>
        </p:nvGraphicFramePr>
        <p:xfrm>
          <a:off x="838200" y="1282262"/>
          <a:ext cx="9883772" cy="4813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943">
                  <a:extLst>
                    <a:ext uri="{9D8B030D-6E8A-4147-A177-3AD203B41FA5}">
                      <a16:colId xmlns:a16="http://schemas.microsoft.com/office/drawing/2014/main" val="2600569214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2864824031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247115584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4113576059"/>
                    </a:ext>
                  </a:extLst>
                </a:gridCol>
              </a:tblGrid>
              <a:tr h="2636095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Business case</a:t>
                      </a:r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Lyhyt kuvaus mitä kokeillaan ja miksi.</a:t>
                      </a:r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Hyödyt</a:t>
                      </a:r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Mitä hyötyä kokeilusta on?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Laaja näkökulma - minkä asian edistämiseen tai kehittämiseen tähtää ?</a:t>
                      </a: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Asiakas tai asiakasryhmä, jota kokeilu koskee sekä asiakasymmärrys</a:t>
                      </a:r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Laaja näkökulma - kenen elämää kokeilusta saatavat opit voivat helpottaa​?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Mitä asiakasymmärrystä on jo kerätty ja miten asiakasymmärrystä kartutetaan kokeilun aikana?</a:t>
                      </a: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Laajuus</a:t>
                      </a:r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Miten kokeilu rajataan?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Milloin kokeilu on valmis?​</a:t>
                      </a:r>
                      <a:endParaRPr lang="fi-FI" sz="120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3758"/>
                  </a:ext>
                </a:extLst>
              </a:tr>
              <a:tr h="2177643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Resurssit ja roolit</a:t>
                      </a:r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Kokeiluun mukaan tarvittavat henkilöt/ tahot ​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Kokeiluun </a:t>
                      </a:r>
                      <a:r>
                        <a:rPr lang="fi-FI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osalistettavat</a:t>
                      </a:r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henkilöt/ tahot​</a:t>
                      </a: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Riippuvuudet</a:t>
                      </a:r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Mitä muuta pitää huomioida kokeilun valmistelussa? </a:t>
                      </a:r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Miten kytkeytyy ekosysteemiin</a:t>
                      </a:r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Miten mahdolliset kokeilukumppanit ja sidosryhmät hyötyvät kokeilusta?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Keitä muita viranomaisia, tahoja tai sidosryhmiä liittyy kokeilun kontekstiin?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Kokeilun jatko &amp; oppien hyödyntäminen</a:t>
                      </a:r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Mitä kokeilun jälkeen tehdään?​</a:t>
                      </a:r>
                    </a:p>
                    <a:p>
                      <a:pPr algn="l" fontAlgn="base"/>
                      <a:r>
                        <a:rPr lang="fi-FI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Miten kokeilun tulokset/ opit jaetaan​?</a:t>
                      </a:r>
                    </a:p>
                    <a:p>
                      <a:endParaRPr lang="fi-FI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8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53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DBC548-D2B1-A637-47D3-30A4DC89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/>
          <a:lstStyle/>
          <a:p>
            <a:r>
              <a:rPr lang="fi-FI" dirty="0"/>
              <a:t>Kokeilun xx </a:t>
            </a:r>
            <a:r>
              <a:rPr lang="fi-FI" dirty="0" err="1"/>
              <a:t>kanva</a:t>
            </a:r>
            <a:r>
              <a:rPr lang="fi-FI" dirty="0"/>
              <a:t> 2/2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8034671-00BB-C1B6-8D20-123CC5D3B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513685"/>
              </p:ext>
            </p:extLst>
          </p:nvPr>
        </p:nvGraphicFramePr>
        <p:xfrm>
          <a:off x="838200" y="1177158"/>
          <a:ext cx="9883772" cy="4221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943">
                  <a:extLst>
                    <a:ext uri="{9D8B030D-6E8A-4147-A177-3AD203B41FA5}">
                      <a16:colId xmlns:a16="http://schemas.microsoft.com/office/drawing/2014/main" val="1003713178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3949827058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765888386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2870777718"/>
                    </a:ext>
                  </a:extLst>
                </a:gridCol>
              </a:tblGrid>
              <a:tr h="1524001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Tutkimuskysymykset </a:t>
                      </a:r>
                      <a:r>
                        <a:rPr lang="fi-FI" sz="14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Mihin kysymyksiin kokeilussa haetaan vastauksia tai mitä ollaan validoimassa? Mitä halutaan oppia?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Metodi​t</a:t>
                      </a:r>
                      <a:endParaRPr lang="fi-FI" sz="1400" b="1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Miten tätä kysymystä lähestytään?</a:t>
                      </a:r>
                      <a:endParaRPr lang="fi-FI" sz="14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1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Osallistujat</a:t>
                      </a:r>
                      <a:r>
                        <a:rPr lang="fi-FI" sz="1400" b="0" i="0" dirty="0">
                          <a:solidFill>
                            <a:srgbClr val="2D28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fi-FI" sz="1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Keitä tämä kysymys koskettaa? Ketkä kokeilun tästä osasta vastaavat? Kumppanit?​</a:t>
                      </a:r>
                      <a:endParaRPr lang="fi-FI" sz="14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Aineistot</a:t>
                      </a:r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Mitä aineistoja tai teknologioita tämän kysymyksen ratkaisemiseen liittyy?</a:t>
                      </a:r>
                      <a:endParaRPr lang="fi-FI" sz="140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57781"/>
                  </a:ext>
                </a:extLst>
              </a:tr>
              <a:tr h="67431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+mn-lt"/>
                        </a:rPr>
                        <a:t>Kysymys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9651"/>
                  </a:ext>
                </a:extLst>
              </a:tr>
              <a:tr h="67431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+mn-lt"/>
                        </a:rPr>
                        <a:t>Kysymys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64586"/>
                  </a:ext>
                </a:extLst>
              </a:tr>
              <a:tr h="67431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+mn-lt"/>
                        </a:rPr>
                        <a:t>Kysymys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13826"/>
                  </a:ext>
                </a:extLst>
              </a:tr>
              <a:tr h="67431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+mn-lt"/>
                        </a:rPr>
                        <a:t>Kysymys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549381"/>
                  </a:ext>
                </a:extLst>
              </a:tr>
            </a:tbl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3EE764-3923-1400-AACC-A99CCB13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www.yrityksendigitalous.fi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7B41ED-5677-23F5-9BCF-A876E66D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13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631324-53B9-0A9E-BA96-1C7BA5CE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/>
          <a:lstStyle/>
          <a:p>
            <a:r>
              <a:rPr lang="fi-FI" dirty="0"/>
              <a:t>Kokeilun xx opit ja asiakasymmärrys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6B97BEB-904F-89FF-D94A-ED987A384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685487"/>
              </p:ext>
            </p:extLst>
          </p:nvPr>
        </p:nvGraphicFramePr>
        <p:xfrm>
          <a:off x="838200" y="1282262"/>
          <a:ext cx="9883772" cy="447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943">
                  <a:extLst>
                    <a:ext uri="{9D8B030D-6E8A-4147-A177-3AD203B41FA5}">
                      <a16:colId xmlns:a16="http://schemas.microsoft.com/office/drawing/2014/main" val="3422401820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2406369168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3155692440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1456324597"/>
                    </a:ext>
                  </a:extLst>
                </a:gridCol>
              </a:tblGrid>
              <a:tr h="4475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Tärkeimmät opit</a:t>
                      </a:r>
                      <a:br>
                        <a:rPr lang="fi-FI" sz="1400" b="1" kern="1200" noProof="0" dirty="0">
                          <a:solidFill>
                            <a:srgbClr val="2D28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fi-FI" sz="1400" b="1" kern="1200" noProof="0" dirty="0">
                        <a:solidFill>
                          <a:srgbClr val="2D28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400" i="0" dirty="0">
                          <a:effectLst/>
                        </a:rPr>
                        <a:t>Mitä opittiin, kirjaa tärkeimmät opit ja niiden perusteella tehdyt johtopäätökset.</a:t>
                      </a:r>
                      <a:br>
                        <a:rPr lang="fi-FI" sz="1400" i="0" dirty="0">
                          <a:effectLst/>
                        </a:rPr>
                      </a:br>
                      <a:endParaRPr lang="fi-FI" sz="1400" i="0" dirty="0">
                        <a:effectLst/>
                      </a:endParaRPr>
                    </a:p>
                    <a:p>
                      <a:r>
                        <a:rPr lang="fi-FI" sz="1400" i="0" dirty="0">
                          <a:effectLst/>
                        </a:rPr>
                        <a:t>Mihin kysymyksiin tai hypoteeseihin toi vastaukset? </a:t>
                      </a:r>
                      <a:br>
                        <a:rPr lang="fi-FI" sz="1400" i="0" dirty="0">
                          <a:effectLst/>
                        </a:rPr>
                      </a:br>
                      <a:endParaRPr lang="fi-FI" sz="1400" i="0" dirty="0">
                        <a:effectLst/>
                      </a:endParaRPr>
                    </a:p>
                    <a:p>
                      <a:r>
                        <a:rPr lang="fi-FI" sz="1400" i="0" dirty="0">
                          <a:effectLst/>
                        </a:rPr>
                        <a:t>Mihin kaikkeen kokeilut/opit vaikuttavat ekosysteemissä? </a:t>
                      </a:r>
                      <a:br>
                        <a:rPr lang="fi-FI" sz="1400" i="0" dirty="0">
                          <a:effectLst/>
                        </a:rPr>
                      </a:br>
                      <a:br>
                        <a:rPr lang="fi-FI" sz="1400" i="0" dirty="0">
                          <a:effectLst/>
                        </a:rPr>
                      </a:br>
                      <a:r>
                        <a:rPr lang="fi-FI" sz="1400" i="0" dirty="0">
                          <a:effectLst/>
                        </a:rPr>
                        <a:t>Mitkä ovat tunnistamanne vaikutukset muihin toimijoihin?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2. Hyödyt</a:t>
                      </a:r>
                    </a:p>
                    <a:p>
                      <a:br>
                        <a:rPr lang="fi-FI" sz="1400" i="1" dirty="0">
                          <a:effectLst/>
                        </a:rPr>
                      </a:br>
                      <a:r>
                        <a:rPr lang="fi-FI" sz="1400" i="0" dirty="0">
                          <a:effectLst/>
                        </a:rPr>
                        <a:t>Opittiinko kokeilusta jotakin sellaista mitä ei alun perin osattu tunnistaa?</a:t>
                      </a:r>
                      <a:br>
                        <a:rPr lang="fi-FI" sz="1400" i="0" dirty="0">
                          <a:effectLst/>
                        </a:rPr>
                      </a:br>
                      <a:endParaRPr lang="fi-FI" sz="1400" i="0" dirty="0">
                        <a:effectLst/>
                      </a:endParaRPr>
                    </a:p>
                    <a:p>
                      <a:r>
                        <a:rPr lang="fi-FI" sz="1400" i="0" dirty="0">
                          <a:effectLst/>
                        </a:rPr>
                        <a:t>Mihin laajempiin tavoitteisiin kokeilu toi oppeja tai uutta tietoa?</a:t>
                      </a:r>
                      <a:br>
                        <a:rPr lang="fi-FI" sz="1400" i="0" dirty="0">
                          <a:effectLst/>
                        </a:rPr>
                      </a:br>
                      <a:endParaRPr lang="fi-FI" sz="1400" i="0" dirty="0">
                        <a:effectLst/>
                      </a:endParaRPr>
                    </a:p>
                    <a:p>
                      <a:r>
                        <a:rPr lang="fi-FI" sz="1400" i="0" dirty="0">
                          <a:effectLst/>
                        </a:rPr>
                        <a:t>Saatiinko kokeilusta mitattavia hyötyjä (määrällisiä tai laadullisia kokonaisuuden kannalta)?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/>
                        <a:t>3. Asiakasymmärrys</a:t>
                      </a:r>
                    </a:p>
                    <a:p>
                      <a:br>
                        <a:rPr lang="fi-FI" sz="1400" i="0" dirty="0"/>
                      </a:br>
                      <a:r>
                        <a:rPr lang="fi-FI" sz="1400" i="0" dirty="0"/>
                        <a:t>Mikäli kokeilussa kerättiin asiakasymmärrystä, kirjaa </a:t>
                      </a:r>
                      <a:r>
                        <a:rPr lang="fi-FI" sz="1400" b="1" i="0" dirty="0"/>
                        <a:t>3-5 tärkeintä </a:t>
                      </a:r>
                      <a:r>
                        <a:rPr lang="fi-FI" sz="1400" i="0" dirty="0"/>
                        <a:t>johtopäätöstä.</a:t>
                      </a:r>
                    </a:p>
                    <a:p>
                      <a:endParaRPr lang="fi-FI" sz="1400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fi-FI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Esim. yhteiskehittämisen työpajat-opit siitä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/>
                        <a:t>4. Kokeilun jatko/oppien hyödyntäminen</a:t>
                      </a:r>
                    </a:p>
                    <a:p>
                      <a:pPr marL="0" algn="l" defTabSz="914400" rtl="0" eaLnBrk="1" latinLnBrk="0" hangingPunct="1"/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Mitä kokeilun jälkeen tehdään? </a:t>
                      </a:r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Johtaako kokeilu jatkokokeiluihin? </a:t>
                      </a:r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Linkittyykö muihin käynnissä oleviin / tuleviin kokeiluihin?</a:t>
                      </a:r>
                    </a:p>
                    <a:p>
                      <a:pPr marL="0" algn="l" defTabSz="914400" rtl="0" eaLnBrk="1" latinLnBrk="0" hangingPunct="1"/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Miten kokeilun tulokset/ opit jaetaan?</a:t>
                      </a:r>
                    </a:p>
                    <a:p>
                      <a:pPr marL="0" algn="l" defTabSz="914400" rtl="0" eaLnBrk="1" latinLnBrk="0" hangingPunct="1"/>
                      <a:br>
                        <a:rPr lang="fi-FI" sz="14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Miten ratkaisu/toiminta skaalautuu?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57449"/>
                  </a:ext>
                </a:extLst>
              </a:tr>
            </a:tbl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EE9FA0-E75A-38CB-939C-382C7E58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www.yrityksendigitalous.fi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C7307A-F9E7-6D0C-0263-874B078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06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9E599-6B21-803B-9F86-5A11ED19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/>
          <a:lstStyle/>
          <a:p>
            <a:r>
              <a:rPr lang="fi-FI" dirty="0"/>
              <a:t>Kokeilun xx opit: kokeiluprosessi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1306236-87B0-80DF-F6FB-BFCF2E7D2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366024"/>
              </p:ext>
            </p:extLst>
          </p:nvPr>
        </p:nvGraphicFramePr>
        <p:xfrm>
          <a:off x="838200" y="1376855"/>
          <a:ext cx="9883772" cy="4624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943">
                  <a:extLst>
                    <a:ext uri="{9D8B030D-6E8A-4147-A177-3AD203B41FA5}">
                      <a16:colId xmlns:a16="http://schemas.microsoft.com/office/drawing/2014/main" val="3464051489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2624785146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310943827"/>
                    </a:ext>
                  </a:extLst>
                </a:gridCol>
                <a:gridCol w="2470943">
                  <a:extLst>
                    <a:ext uri="{9D8B030D-6E8A-4147-A177-3AD203B41FA5}">
                      <a16:colId xmlns:a16="http://schemas.microsoft.com/office/drawing/2014/main" val="3354839453"/>
                    </a:ext>
                  </a:extLst>
                </a:gridCol>
              </a:tblGrid>
              <a:tr h="4624552">
                <a:tc>
                  <a:txBody>
                    <a:bodyPr/>
                    <a:lstStyle/>
                    <a:p>
                      <a:r>
                        <a:rPr lang="fi-FI" sz="14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5. Onnistumiset</a:t>
                      </a:r>
                      <a:br>
                        <a:rPr lang="fi-FI" sz="1400" b="1" noProof="0" dirty="0">
                          <a:solidFill>
                            <a:srgbClr val="2D2800"/>
                          </a:solidFill>
                          <a:latin typeface="+mn-lt"/>
                        </a:rPr>
                      </a:br>
                      <a:endParaRPr lang="fi-FI" sz="1400" b="1" noProof="0" dirty="0">
                        <a:solidFill>
                          <a:srgbClr val="2D2800"/>
                        </a:solidFill>
                        <a:latin typeface="+mn-lt"/>
                      </a:endParaRPr>
                    </a:p>
                    <a:p>
                      <a:r>
                        <a:rPr lang="fi-FI" sz="1400" i="0" dirty="0"/>
                        <a:t>Missä onnistuttiin? </a:t>
                      </a:r>
                      <a:br>
                        <a:rPr lang="fi-FI" sz="1400" i="0" dirty="0"/>
                      </a:br>
                      <a:br>
                        <a:rPr lang="fi-FI" sz="1400" i="0" dirty="0"/>
                      </a:br>
                      <a:r>
                        <a:rPr lang="fi-FI" sz="1400" i="0" dirty="0"/>
                        <a:t>Mikä sujui hyvin? </a:t>
                      </a:r>
                    </a:p>
                    <a:p>
                      <a:endParaRPr lang="fi-FI" sz="1400" i="0" dirty="0"/>
                    </a:p>
                    <a:p>
                      <a:r>
                        <a:rPr lang="fi-FI" sz="1400" i="0" dirty="0"/>
                        <a:t>Mikä toimi kokeiluprosessissa hyvin?</a:t>
                      </a:r>
                      <a:endParaRPr lang="fi-FI" sz="1400" i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6. Parannettavaa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i-FI" sz="1400" i="0" dirty="0"/>
                      </a:br>
                      <a:br>
                        <a:rPr lang="fi-FI" sz="1400" i="0" dirty="0"/>
                      </a:br>
                      <a:r>
                        <a:rPr lang="fi-FI" sz="1400" i="0" dirty="0"/>
                        <a:t>Mitä olisi voitu tehdä toisin?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400" i="0" dirty="0"/>
                        <a:t>Mikä toimi kokeiluprosessissa huonosti?</a:t>
                      </a:r>
                      <a:endParaRPr lang="fi-FI" sz="1400" i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/>
                        <a:t>7. Palaute</a:t>
                      </a:r>
                    </a:p>
                    <a:p>
                      <a:br>
                        <a:rPr lang="fi-FI" sz="1400" i="1" noProof="0" dirty="0">
                          <a:solidFill>
                            <a:srgbClr val="2D2800"/>
                          </a:solidFill>
                          <a:latin typeface="+mn-lt"/>
                        </a:rPr>
                      </a:br>
                      <a:r>
                        <a:rPr lang="fi-FI" sz="1400" i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Mikäli kokeilukumppaneilta kerättiin palautetta, kirjaa oleellisimmat kommentit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/>
                        <a:t>8. Laajuus</a:t>
                      </a:r>
                    </a:p>
                    <a:p>
                      <a:br>
                        <a:rPr lang="fi-FI" sz="1400" i="1" dirty="0"/>
                      </a:br>
                      <a:r>
                        <a:rPr lang="fi-FI" sz="1400" i="0" dirty="0"/>
                        <a:t>Pysyttiinkö suunnitellussa laajuudessa?</a:t>
                      </a:r>
                      <a:br>
                        <a:rPr lang="fi-FI" sz="1400" i="0" dirty="0"/>
                      </a:br>
                      <a:endParaRPr lang="fi-FI" sz="1400" i="0" dirty="0"/>
                    </a:p>
                    <a:p>
                      <a:r>
                        <a:rPr lang="fi-FI" sz="1400" i="0" dirty="0"/>
                        <a:t>Pysyttiinkö aikataulussa?</a:t>
                      </a:r>
                      <a:br>
                        <a:rPr lang="fi-FI" sz="1400" i="0" dirty="0"/>
                      </a:br>
                      <a:endParaRPr lang="fi-FI" sz="1400" i="0" dirty="0"/>
                    </a:p>
                    <a:p>
                      <a:r>
                        <a:rPr lang="fi-FI" sz="1400" i="0" dirty="0"/>
                        <a:t>Oliko oikeat tahot mukana kokeilussa?</a:t>
                      </a:r>
                      <a:br>
                        <a:rPr lang="fi-FI" sz="1400" i="0" dirty="0"/>
                      </a:br>
                      <a:endParaRPr lang="fi-FI" sz="1400" i="0" dirty="0"/>
                    </a:p>
                    <a:p>
                      <a:r>
                        <a:rPr lang="fi-FI" sz="1400" i="0" dirty="0"/>
                        <a:t>Saatiinko kokeilu suoritettua loppuun alkuperäisen suunnitelman mukaisesti (valmiin määritelmä)?</a:t>
                      </a:r>
                    </a:p>
                    <a:p>
                      <a:endParaRPr lang="fi-FI" sz="1400" i="0" dirty="0"/>
                    </a:p>
                    <a:p>
                      <a:r>
                        <a:rPr lang="fi-FI" sz="1400" i="0" dirty="0"/>
                        <a:t>Jos ei, kerro lyhyesti miksi?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63780"/>
                  </a:ext>
                </a:extLst>
              </a:tr>
            </a:tbl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427D890-D4E9-27DF-69BD-B9825D6B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www.yrityksendigitalous.fi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B6D3EB-72F4-6DE8-3A58-DEFF979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4964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Yrityksen Digitalous 2_2021">
      <a:dk1>
        <a:srgbClr val="000000"/>
      </a:dk1>
      <a:lt1>
        <a:srgbClr val="FFFFFF"/>
      </a:lt1>
      <a:dk2>
        <a:srgbClr val="180539"/>
      </a:dk2>
      <a:lt2>
        <a:srgbClr val="FFF8C7"/>
      </a:lt2>
      <a:accent1>
        <a:srgbClr val="180539"/>
      </a:accent1>
      <a:accent2>
        <a:srgbClr val="FFDD00"/>
      </a:accent2>
      <a:accent3>
        <a:srgbClr val="154193"/>
      </a:accent3>
      <a:accent4>
        <a:srgbClr val="EC6607"/>
      </a:accent4>
      <a:accent5>
        <a:srgbClr val="009AA3"/>
      </a:accent5>
      <a:accent6>
        <a:srgbClr val="D31217"/>
      </a:accent6>
      <a:hlink>
        <a:srgbClr val="154194"/>
      </a:hlink>
      <a:folHlink>
        <a:srgbClr val="7019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cc64cd-c8ea-45a8-bf9a-d952ff2f00c7">
      <Terms xmlns="http://schemas.microsoft.com/office/infopath/2007/PartnerControls"/>
    </lcf76f155ced4ddcb4097134ff3c332f>
    <TaxCatchAll xmlns="cfe885dc-9db7-4894-95a4-8bf7ccbac1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B608BEDB0A14C8DF8C71D04BA0099" ma:contentTypeVersion="19" ma:contentTypeDescription="Create a new document." ma:contentTypeScope="" ma:versionID="8c2a602eb83d638309cb0bbd0e56e130">
  <xsd:schema xmlns:xsd="http://www.w3.org/2001/XMLSchema" xmlns:xs="http://www.w3.org/2001/XMLSchema" xmlns:p="http://schemas.microsoft.com/office/2006/metadata/properties" xmlns:ns2="8ccc64cd-c8ea-45a8-bf9a-d952ff2f00c7" xmlns:ns3="1851bb07-04f7-45ef-bcde-5a79c6ffae4b" xmlns:ns4="cfe885dc-9db7-4894-95a4-8bf7ccbac140" targetNamespace="http://schemas.microsoft.com/office/2006/metadata/properties" ma:root="true" ma:fieldsID="10d3d676f6a10ce7a30612831173fc1a" ns2:_="" ns3:_="" ns4:_="">
    <xsd:import namespace="8ccc64cd-c8ea-45a8-bf9a-d952ff2f00c7"/>
    <xsd:import namespace="1851bb07-04f7-45ef-bcde-5a79c6ffae4b"/>
    <xsd:import namespace="cfe885dc-9db7-4894-95a4-8bf7ccbac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c64cd-c8ea-45a8-bf9a-d952ff2f0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95fa535-6bc0-41a5-b9d9-f1c35ec2e0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1bb07-04f7-45ef-bcde-5a79c6ffae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85dc-9db7-4894-95a4-8bf7ccbac14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136de81-2650-4af3-976f-c978e0403bf8}" ma:internalName="TaxCatchAll" ma:showField="CatchAllData" ma:web="1851bb07-04f7-45ef-bcde-5a79c6ffae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1ED3FC-F9C2-494E-8F85-0750B92EA00A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cfe885dc-9db7-4894-95a4-8bf7ccbac140"/>
    <ds:schemaRef ds:uri="http://schemas.microsoft.com/office/infopath/2007/PartnerControls"/>
    <ds:schemaRef ds:uri="http://schemas.openxmlformats.org/package/2006/metadata/core-properties"/>
    <ds:schemaRef ds:uri="1851bb07-04f7-45ef-bcde-5a79c6ffae4b"/>
    <ds:schemaRef ds:uri="8ccc64cd-c8ea-45a8-bf9a-d952ff2f00c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BAEDCF-CE7B-4B3E-9252-1DD11678E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c64cd-c8ea-45a8-bf9a-d952ff2f00c7"/>
    <ds:schemaRef ds:uri="1851bb07-04f7-45ef-bcde-5a79c6ffae4b"/>
    <ds:schemaRef ds:uri="cfe885dc-9db7-4894-95a4-8bf7ccbac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3F0E66-2518-4F8D-983E-DB82418F66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507</Words>
  <Application>Microsoft Office PowerPoint</Application>
  <PresentationFormat>Laajakuva</PresentationFormat>
  <Paragraphs>83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Aptos</vt:lpstr>
      <vt:lpstr>Arial</vt:lpstr>
      <vt:lpstr>Arial Black</vt:lpstr>
      <vt:lpstr>1_Office-teema</vt:lpstr>
      <vt:lpstr>Kokeilukanva – työpohjat kokeilemisen tueksi</vt:lpstr>
      <vt:lpstr>Kokeilun xx kanva 1/2</vt:lpstr>
      <vt:lpstr>Kokeilun xx kanva 2/2</vt:lpstr>
      <vt:lpstr>Kokeilun xx opit ja asiakasymmärrys</vt:lpstr>
      <vt:lpstr>Kokeilun xx opit: kokeiluprosessi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Erja Lohikoski</dc:creator>
  <cp:lastModifiedBy>Erja Lohikoski</cp:lastModifiedBy>
  <cp:revision>2</cp:revision>
  <dcterms:created xsi:type="dcterms:W3CDTF">2024-11-12T07:41:21Z</dcterms:created>
  <dcterms:modified xsi:type="dcterms:W3CDTF">2024-11-26T07:54:29Z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0x0101003A2B608BEDB0A14C8DF8C71D04BA0099</vt:lpwstr>
  </property>
  <property fmtid="{D5CDD505-2E9C-101B-9397-08002B2CF9AE}" pid="3" name="MediaServiceImageTags">
    <vt:lpwstr/>
  </property>
</Properties>
</file>